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60" r:id="rId2"/>
    <p:sldId id="261" r:id="rId3"/>
    <p:sldId id="258" r:id="rId4"/>
    <p:sldId id="303" r:id="rId5"/>
    <p:sldId id="298" r:id="rId6"/>
    <p:sldId id="305" r:id="rId7"/>
    <p:sldId id="284" r:id="rId8"/>
    <p:sldId id="306" r:id="rId9"/>
    <p:sldId id="307" r:id="rId10"/>
    <p:sldId id="316" r:id="rId11"/>
    <p:sldId id="277" r:id="rId12"/>
    <p:sldId id="278" r:id="rId13"/>
    <p:sldId id="308" r:id="rId14"/>
    <p:sldId id="286" r:id="rId15"/>
    <p:sldId id="287" r:id="rId16"/>
    <p:sldId id="289" r:id="rId17"/>
    <p:sldId id="290" r:id="rId18"/>
    <p:sldId id="309" r:id="rId19"/>
    <p:sldId id="310" r:id="rId20"/>
    <p:sldId id="311" r:id="rId21"/>
    <p:sldId id="313" r:id="rId22"/>
    <p:sldId id="314" r:id="rId23"/>
    <p:sldId id="315" r:id="rId24"/>
  </p:sldIdLst>
  <p:sldSz cx="9144000" cy="6858000" type="screen4x3"/>
  <p:notesSz cx="6858000" cy="9686925"/>
  <p:embeddedFontLst>
    <p:embeddedFont>
      <p:font typeface="Calibri" pitchFamily="34" charset="0"/>
      <p:regular r:id="rId27"/>
      <p:bold r:id="rId28"/>
      <p:italic r:id="rId29"/>
      <p:boldItalic r:id="rId30"/>
    </p:embeddedFont>
    <p:embeddedFont>
      <p:font typeface="Batang" pitchFamily="18" charset="-127"/>
      <p:regular r:id="rId31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7B7345"/>
    <a:srgbClr val="B6AE7C"/>
    <a:srgbClr val="CFCAA9"/>
    <a:srgbClr val="022A4E"/>
    <a:srgbClr val="AA801A"/>
    <a:srgbClr val="CC9900"/>
    <a:srgbClr val="044B8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2" autoAdjust="0"/>
  </p:normalViewPr>
  <p:slideViewPr>
    <p:cSldViewPr>
      <p:cViewPr>
        <p:scale>
          <a:sx n="90" d="100"/>
          <a:sy n="90" d="100"/>
        </p:scale>
        <p:origin x="-1320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187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E8A36-D6E4-4F97-B15A-4FE517FDDC25}" type="datetimeFigureOut">
              <a:rPr lang="pt-BR" smtClean="0"/>
              <a:pPr/>
              <a:t>23/07/2015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A7CB9-57BF-4987-A57B-6F9D4E448D5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6867154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FB360-CB4A-45FC-8B86-46B136DFA084}" type="datetimeFigureOut">
              <a:rPr lang="pt-BR" smtClean="0"/>
              <a:pPr/>
              <a:t>23/07/2015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E19757-3D4C-4087-B9EC-6EAB140EBAD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121753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19757-3D4C-4087-B9EC-6EAB140EBAD2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283209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570DF3-8C38-4C2A-BBE3-45D70CCEFC89}" type="slidenum">
              <a:rPr lang="pt-BR" smtClean="0"/>
              <a:pPr/>
              <a:t>11</a:t>
            </a:fld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570DF3-8C38-4C2A-BBE3-45D70CCEFC89}" type="slidenum">
              <a:rPr lang="pt-BR" smtClean="0"/>
              <a:pPr/>
              <a:t>12</a:t>
            </a:fld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570DF3-8C38-4C2A-BBE3-45D70CCEFC89}" type="slidenum">
              <a:rPr lang="pt-BR" smtClean="0"/>
              <a:pPr/>
              <a:t>13</a:t>
            </a:fld>
            <a:endParaRPr 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570DF3-8C38-4C2A-BBE3-45D70CCEFC89}" type="slidenum">
              <a:rPr lang="pt-BR" smtClean="0"/>
              <a:pPr/>
              <a:t>14</a:t>
            </a:fld>
            <a:endParaRPr 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570DF3-8C38-4C2A-BBE3-45D70CCEFC89}" type="slidenum">
              <a:rPr lang="pt-BR" smtClean="0"/>
              <a:pPr/>
              <a:t>15</a:t>
            </a:fld>
            <a:endParaRPr 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570DF3-8C38-4C2A-BBE3-45D70CCEFC89}" type="slidenum">
              <a:rPr lang="pt-BR" smtClean="0"/>
              <a:pPr/>
              <a:t>16</a:t>
            </a:fld>
            <a:endParaRPr lang="pt-B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570DF3-8C38-4C2A-BBE3-45D70CCEFC89}" type="slidenum">
              <a:rPr lang="pt-BR" smtClean="0"/>
              <a:pPr/>
              <a:t>17</a:t>
            </a:fld>
            <a:endParaRPr lang="pt-B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dirty="0" smtClean="0"/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570DF3-8C38-4C2A-BBE3-45D70CCEFC89}" type="slidenum">
              <a:rPr lang="pt-BR" smtClean="0"/>
              <a:pPr/>
              <a:t>18</a:t>
            </a:fld>
            <a:endParaRPr lang="pt-B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570DF3-8C38-4C2A-BBE3-45D70CCEFC89}" type="slidenum">
              <a:rPr lang="pt-BR" smtClean="0"/>
              <a:pPr/>
              <a:t>19</a:t>
            </a:fld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52CE-B2CA-43E9-8610-D59FF39DB5BE}" type="datetimeFigureOut">
              <a:rPr lang="pt-BR" smtClean="0"/>
              <a:pPr/>
              <a:t>23/07/2015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D144-B1CE-405E-8841-3DC19863C69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149046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52CE-B2CA-43E9-8610-D59FF39DB5BE}" type="datetimeFigureOut">
              <a:rPr lang="pt-BR" smtClean="0"/>
              <a:pPr/>
              <a:t>23/07/2015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D144-B1CE-405E-8841-3DC19863C69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140213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52CE-B2CA-43E9-8610-D59FF39DB5BE}" type="datetimeFigureOut">
              <a:rPr lang="pt-BR" smtClean="0"/>
              <a:pPr/>
              <a:t>23/07/2015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D144-B1CE-405E-8841-3DC19863C69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92240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52CE-B2CA-43E9-8610-D59FF39DB5BE}" type="datetimeFigureOut">
              <a:rPr lang="pt-BR" smtClean="0"/>
              <a:pPr/>
              <a:t>23/07/2015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D144-B1CE-405E-8841-3DC19863C69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309034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52CE-B2CA-43E9-8610-D59FF39DB5BE}" type="datetimeFigureOut">
              <a:rPr lang="pt-BR" smtClean="0"/>
              <a:pPr/>
              <a:t>23/07/2015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D144-B1CE-405E-8841-3DC19863C69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083082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52CE-B2CA-43E9-8610-D59FF39DB5BE}" type="datetimeFigureOut">
              <a:rPr lang="pt-BR" smtClean="0"/>
              <a:pPr/>
              <a:t>23/07/2015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D144-B1CE-405E-8841-3DC19863C69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741418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52CE-B2CA-43E9-8610-D59FF39DB5BE}" type="datetimeFigureOut">
              <a:rPr lang="pt-BR" smtClean="0"/>
              <a:pPr/>
              <a:t>23/07/2015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D144-B1CE-405E-8841-3DC19863C69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20099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52CE-B2CA-43E9-8610-D59FF39DB5BE}" type="datetimeFigureOut">
              <a:rPr lang="pt-BR" smtClean="0"/>
              <a:pPr/>
              <a:t>23/07/2015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D144-B1CE-405E-8841-3DC19863C69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725160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52CE-B2CA-43E9-8610-D59FF39DB5BE}" type="datetimeFigureOut">
              <a:rPr lang="pt-BR" smtClean="0"/>
              <a:pPr/>
              <a:t>23/07/2015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D144-B1CE-405E-8841-3DC19863C69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076601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52CE-B2CA-43E9-8610-D59FF39DB5BE}" type="datetimeFigureOut">
              <a:rPr lang="pt-BR" smtClean="0"/>
              <a:pPr/>
              <a:t>23/07/2015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D144-B1CE-405E-8841-3DC19863C69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638716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52CE-B2CA-43E9-8610-D59FF39DB5BE}" type="datetimeFigureOut">
              <a:rPr lang="pt-BR" smtClean="0"/>
              <a:pPr/>
              <a:t>23/07/2015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3D144-B1CE-405E-8841-3DC19863C69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972023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852CE-B2CA-43E9-8610-D59FF39DB5BE}" type="datetimeFigureOut">
              <a:rPr lang="pt-BR" smtClean="0"/>
              <a:pPr/>
              <a:t>23/07/2015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3D144-B1CE-405E-8841-3DC19863C69E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 descr="interna_superior_so_logo.jp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89471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rafaelsouzarosa1.xpg.uol.com.br/bandeir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5855285" cy="4392488"/>
          </a:xfrm>
          <a:prstGeom prst="rect">
            <a:avLst/>
          </a:prstGeom>
          <a:noFill/>
        </p:spPr>
      </p:pic>
      <p:sp>
        <p:nvSpPr>
          <p:cNvPr id="5" name="CaixaDeTexto 4"/>
          <p:cNvSpPr txBox="1"/>
          <p:nvPr/>
        </p:nvSpPr>
        <p:spPr>
          <a:xfrm>
            <a:off x="1691680" y="6176917"/>
            <a:ext cx="64807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Porto Alegre, Julho de 2015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259632" y="5190291"/>
            <a:ext cx="7640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dirty="0">
                <a:latin typeface="Arial" pitchFamily="34" charset="0"/>
                <a:cs typeface="Arial" pitchFamily="34" charset="0"/>
              </a:rPr>
              <a:t>Luiz Carlos </a:t>
            </a:r>
            <a:r>
              <a:rPr lang="pt-BR" sz="2400" dirty="0" err="1">
                <a:latin typeface="Arial" pitchFamily="34" charset="0"/>
                <a:cs typeface="Arial" pitchFamily="34" charset="0"/>
              </a:rPr>
              <a:t>Bohn</a:t>
            </a:r>
            <a:endParaRPr lang="pt-BR" sz="2400" dirty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pt-BR" sz="2400" dirty="0">
                <a:latin typeface="Arial" pitchFamily="34" charset="0"/>
                <a:cs typeface="Arial" pitchFamily="34" charset="0"/>
              </a:rPr>
              <a:t>Presidente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do Sistema Fecomércio-RS/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Sesc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Senac</a:t>
            </a:r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751512" y="1484784"/>
            <a:ext cx="439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/>
              <a:t>O RIO GRANDE TEM SAÍDA?</a:t>
            </a:r>
            <a:endParaRPr lang="pt-BR" sz="4000" u="sng" dirty="0"/>
          </a:p>
        </p:txBody>
      </p:sp>
    </p:spTree>
    <p:extLst>
      <p:ext uri="{BB962C8B-B14F-4D97-AF65-F5344CB8AC3E}">
        <p14:creationId xmlns="" xmlns:p14="http://schemas.microsoft.com/office/powerpoint/2010/main" val="27136432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Estrutura da Apresentação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ector reto 3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CaixaDeTexto 4"/>
          <p:cNvSpPr txBox="1"/>
          <p:nvPr/>
        </p:nvSpPr>
        <p:spPr>
          <a:xfrm>
            <a:off x="603176" y="1988840"/>
            <a:ext cx="79928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1. O Diagnóstico do Problema</a:t>
            </a:r>
          </a:p>
          <a:p>
            <a:pPr lvl="2"/>
            <a:endParaRPr lang="pt-B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1200"/>
              </a:spcBef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1.1</a:t>
            </a: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As razões econômicas</a:t>
            </a:r>
          </a:p>
          <a:p>
            <a:pPr lvl="2">
              <a:spcBef>
                <a:spcPts val="1200"/>
              </a:spcBef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1.2</a:t>
            </a: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A disputa política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83568" y="4797152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Sugestões para o Ajuste Fiscal do Estado</a:t>
            </a:r>
          </a:p>
          <a:p>
            <a:pPr lvl="2"/>
            <a:endParaRPr lang="pt-BR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36432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72328" y="2132856"/>
            <a:ext cx="796283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Nos últimos anos, a </a:t>
            </a:r>
            <a:r>
              <a:rPr lang="pt-BR" sz="4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receita de ICMS </a:t>
            </a:r>
            <a:r>
              <a:rPr lang="pt-BR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cresceu acima da inflação, mas os </a:t>
            </a:r>
          </a:p>
          <a:p>
            <a:pPr algn="ctr"/>
            <a:r>
              <a:rPr lang="pt-BR" sz="4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gastos correntes </a:t>
            </a:r>
            <a:r>
              <a:rPr lang="pt-BR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se expandiram ainda mais rapidamente, </a:t>
            </a:r>
          </a:p>
          <a:p>
            <a:pPr algn="ctr"/>
            <a:r>
              <a:rPr lang="pt-BR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gerando </a:t>
            </a:r>
            <a:r>
              <a:rPr lang="pt-BR" sz="4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déficits sucessivos.</a:t>
            </a:r>
            <a:endParaRPr lang="pt-B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Problema Econômico 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ector reto 3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7136432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6783922" y="3020668"/>
            <a:ext cx="2360078" cy="2838619"/>
          </a:xfrm>
          <a:prstGeom prst="rect">
            <a:avLst/>
          </a:prstGeom>
          <a:solidFill>
            <a:srgbClr val="7B73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4275584" y="3029702"/>
            <a:ext cx="2511896" cy="2838619"/>
          </a:xfrm>
          <a:prstGeom prst="rect">
            <a:avLst/>
          </a:prstGeom>
          <a:solidFill>
            <a:srgbClr val="B6AE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1763688" y="3038653"/>
            <a:ext cx="2511896" cy="2838619"/>
          </a:xfrm>
          <a:prstGeom prst="rect">
            <a:avLst/>
          </a:prstGeom>
          <a:solidFill>
            <a:srgbClr val="CFCA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-36512" y="3038653"/>
            <a:ext cx="1800200" cy="28386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20714" y="1746231"/>
            <a:ext cx="8892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Ao longo do tempo, os déficits foram financiados </a:t>
            </a:r>
          </a:p>
          <a:p>
            <a:pPr algn="ctr"/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 diferentes formas: 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Problema Econômico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ector reto 3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-36512" y="3842805"/>
            <a:ext cx="921600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 rot="19745654">
            <a:off x="362731" y="3612155"/>
            <a:ext cx="999728" cy="461665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1970</a:t>
            </a:r>
          </a:p>
        </p:txBody>
      </p:sp>
      <p:sp>
        <p:nvSpPr>
          <p:cNvPr id="10" name="CaixaDeTexto 9"/>
          <p:cNvSpPr txBox="1"/>
          <p:nvPr/>
        </p:nvSpPr>
        <p:spPr>
          <a:xfrm rot="19745654">
            <a:off x="1935511" y="3590716"/>
            <a:ext cx="2174557" cy="461665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1980- 1994</a:t>
            </a:r>
          </a:p>
        </p:txBody>
      </p:sp>
      <p:sp>
        <p:nvSpPr>
          <p:cNvPr id="11" name="CaixaDeTexto 10"/>
          <p:cNvSpPr txBox="1"/>
          <p:nvPr/>
        </p:nvSpPr>
        <p:spPr>
          <a:xfrm rot="19745654">
            <a:off x="4484231" y="3590718"/>
            <a:ext cx="2174557" cy="461665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1995- 2005</a:t>
            </a:r>
          </a:p>
        </p:txBody>
      </p:sp>
      <p:sp>
        <p:nvSpPr>
          <p:cNvPr id="12" name="CaixaDeTexto 11"/>
          <p:cNvSpPr txBox="1"/>
          <p:nvPr/>
        </p:nvSpPr>
        <p:spPr>
          <a:xfrm rot="19745654">
            <a:off x="6781737" y="3615609"/>
            <a:ext cx="2174557" cy="461665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Pós-2006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39315" y="4667992"/>
            <a:ext cx="14465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Aumento da Dívida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1763688" y="4852657"/>
            <a:ext cx="2511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Financiamento Inflacionário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4315561" y="4891576"/>
            <a:ext cx="2511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Privatizações e Caixa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Ú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nico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6787480" y="4379620"/>
            <a:ext cx="2511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Caixa Único abastecido de Depósitos Judiciais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-36512" y="3020668"/>
            <a:ext cx="9194576" cy="2856604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783850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Problema Econômico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ector reto 3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CaixaDeTexto 4"/>
          <p:cNvSpPr txBox="1"/>
          <p:nvPr/>
        </p:nvSpPr>
        <p:spPr>
          <a:xfrm>
            <a:off x="107504" y="1412776"/>
            <a:ext cx="8873783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As soluções artificiais se esgotaram. </a:t>
            </a:r>
          </a:p>
          <a:p>
            <a:pPr algn="r"/>
            <a:r>
              <a:rPr lang="pt-BR" sz="28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Agora temos de ajustar as contas públicas.</a:t>
            </a:r>
            <a:endParaRPr lang="pt-BR" sz="2400" b="1" dirty="0" smtClean="0">
              <a:solidFill>
                <a:srgbClr val="7B73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Com a grande expansão dos gastos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correntes (</a:t>
            </a:r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previdência e folha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os recursos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para investimento público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são cada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vez menores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ts val="1200"/>
              </a:spcAft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Com pouco investimento público,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RS cresce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menos do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que o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Brasil.</a:t>
            </a:r>
          </a:p>
          <a:p>
            <a:pPr algn="r"/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2000" b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Já fomos cerca de 8% do PIB </a:t>
            </a:r>
            <a:r>
              <a:rPr lang="pt-BR" sz="20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brasileiro. Hoje, </a:t>
            </a:r>
            <a:r>
              <a:rPr lang="pt-BR" sz="2000" b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somos apenas 6,4%. </a:t>
            </a:r>
            <a:endParaRPr lang="pt-BR" sz="2800" b="1" dirty="0">
              <a:solidFill>
                <a:srgbClr val="7B73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1200"/>
              </a:spcAft>
            </a:pPr>
            <a:endParaRPr lang="pt-BR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Ainda que o Executivo represente a maior parcela do gasto, a despesa cresce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mais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aceleradamente nos Demais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oderes.  </a:t>
            </a:r>
          </a:p>
          <a:p>
            <a:pPr algn="r">
              <a:spcAft>
                <a:spcPts val="1200"/>
              </a:spcAft>
            </a:pPr>
            <a:r>
              <a:rPr lang="pt-BR" sz="2800" b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há um orçamento próprio, pois todos os recursos vêm dos contribuintes. </a:t>
            </a:r>
          </a:p>
          <a:p>
            <a:pPr algn="ctr"/>
            <a:endParaRPr lang="pt-B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94164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653" b="1096"/>
          <a:stretch/>
        </p:blipFill>
        <p:spPr bwMode="auto">
          <a:xfrm>
            <a:off x="107504" y="1905797"/>
            <a:ext cx="6107657" cy="3683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836390" y="2204864"/>
            <a:ext cx="2184514" cy="461665"/>
          </a:xfrm>
          <a:prstGeom prst="rect">
            <a:avLst/>
          </a:prstGeom>
          <a:solidFill>
            <a:srgbClr val="7B7345"/>
          </a:solidFill>
          <a:ln>
            <a:solidFill>
              <a:srgbClr val="7B7345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B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ominal  = </a:t>
            </a:r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545,4%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0" y="1074802"/>
            <a:ext cx="914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Arrecadação de ICMS (R$ Bilhões)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767097" y="3679284"/>
            <a:ext cx="3284976" cy="1261884"/>
          </a:xfrm>
          <a:prstGeom prst="rect">
            <a:avLst/>
          </a:prstGeom>
          <a:solidFill>
            <a:srgbClr val="B6AE7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Starve</a:t>
            </a:r>
            <a:r>
              <a:rPr lang="pt-BR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BR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beast</a:t>
            </a:r>
            <a:endParaRPr lang="pt-BR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  <a:p>
            <a:pPr algn="ctr"/>
            <a:r>
              <a:rPr lang="pt-BR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BR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tarve</a:t>
            </a:r>
            <a:r>
              <a:rPr lang="pt-BR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BR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taxpayer</a:t>
            </a:r>
            <a:endParaRPr lang="pt-BR" sz="2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ector de seta reta 6"/>
          <p:cNvCxnSpPr/>
          <p:nvPr/>
        </p:nvCxnSpPr>
        <p:spPr>
          <a:xfrm flipV="1">
            <a:off x="2200839" y="2592486"/>
            <a:ext cx="1584176" cy="1772618"/>
          </a:xfrm>
          <a:prstGeom prst="straightConnector1">
            <a:avLst/>
          </a:prstGeom>
          <a:ln w="19050">
            <a:solidFill>
              <a:srgbClr val="AA801A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767097" y="2464440"/>
            <a:ext cx="3240909" cy="892552"/>
          </a:xfrm>
          <a:prstGeom prst="rect">
            <a:avLst/>
          </a:prstGeom>
          <a:solidFill>
            <a:srgbClr val="CFCAA9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1º Semestre de 2015:</a:t>
            </a:r>
          </a:p>
          <a:p>
            <a:pPr algn="ctr"/>
            <a:r>
              <a:rPr lang="pt-BR" sz="2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R$ 794 milhões</a:t>
            </a:r>
            <a:endParaRPr lang="pt-BR" sz="28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939288" y="5733256"/>
            <a:ext cx="4546733" cy="461665"/>
          </a:xfrm>
          <a:prstGeom prst="rect">
            <a:avLst/>
          </a:prstGeom>
          <a:solidFill>
            <a:srgbClr val="022A4E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falta dinheiro.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836390" y="2823319"/>
            <a:ext cx="2184514" cy="461665"/>
          </a:xfrm>
          <a:prstGeom prst="rect">
            <a:avLst/>
          </a:prstGeom>
          <a:solidFill>
            <a:srgbClr val="7B7345"/>
          </a:solidFill>
          <a:ln>
            <a:solidFill>
              <a:srgbClr val="7B7345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 = </a:t>
            </a:r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132,7%</a:t>
            </a:r>
            <a:endParaRPr lang="pt-BR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47839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7504" y="1412776"/>
            <a:ext cx="8907288" cy="476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Aft>
                <a:spcPts val="600"/>
              </a:spcAft>
            </a:pPr>
            <a:r>
              <a:rPr lang="pt-BR" sz="28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 um excesso de rivalidade no RS.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endParaRPr lang="pt-B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 competição/rivalidade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podem ser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positivas na economia privada: </a:t>
            </a:r>
          </a:p>
          <a:p>
            <a:pPr algn="r">
              <a:spcAft>
                <a:spcPts val="600"/>
              </a:spcAft>
            </a:pPr>
            <a:r>
              <a:rPr lang="pt-BR" sz="2000" b="1" i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disputa das empresas favorece o </a:t>
            </a:r>
            <a:r>
              <a:rPr lang="pt-BR" sz="2000" b="1" i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consumidor. </a:t>
            </a:r>
            <a:endParaRPr lang="pt-BR" sz="2000" b="1" i="1" dirty="0">
              <a:solidFill>
                <a:srgbClr val="7B73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spcAft>
                <a:spcPts val="600"/>
              </a:spcAft>
            </a:pPr>
            <a:r>
              <a:rPr lang="pt-BR" sz="2000" b="1" i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disputa no futebol (Grêmio x Inter) nos trouxe muitos títulos.</a:t>
            </a:r>
          </a:p>
          <a:p>
            <a:pPr algn="r">
              <a:lnSpc>
                <a:spcPct val="120000"/>
              </a:lnSpc>
              <a:spcAft>
                <a:spcPts val="1200"/>
              </a:spcAft>
            </a:pPr>
            <a:endParaRPr lang="pt-B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É importante </a:t>
            </a:r>
            <a:r>
              <a:rPr lang="pt-BR" sz="28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temperar a rivalidade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com </a:t>
            </a:r>
            <a:r>
              <a:rPr lang="pt-BR" sz="28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cooperação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para que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 disputa não se torne </a:t>
            </a:r>
            <a:r>
              <a:rPr lang="pt-BR" sz="2800" b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autodestrutiva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r">
              <a:lnSpc>
                <a:spcPct val="120000"/>
              </a:lnSpc>
              <a:spcAft>
                <a:spcPts val="600"/>
              </a:spcAft>
            </a:pPr>
            <a:r>
              <a:rPr lang="pt-BR" sz="2000" b="1" i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episódio da fábrica da </a:t>
            </a:r>
            <a:r>
              <a:rPr lang="pt-BR" sz="2000" b="1" i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FORD, </a:t>
            </a:r>
            <a:r>
              <a:rPr lang="pt-BR" sz="2000" b="1" i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Guaíba </a:t>
            </a:r>
            <a:r>
              <a:rPr lang="pt-BR" sz="2000" b="1" i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é </a:t>
            </a:r>
            <a:r>
              <a:rPr lang="pt-BR" sz="2000" b="1" i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exemplo de como o excesso de rivalidade política prejudica o nosso </a:t>
            </a:r>
            <a:r>
              <a:rPr lang="pt-BR" sz="2000" b="1" i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lang="pt-BR" sz="2000" b="1" i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Problema Político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ector reto 3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662877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141" y="3704064"/>
            <a:ext cx="5038725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Problema Político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ector reto 3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CaixaDeTexto 4"/>
          <p:cNvSpPr txBox="1"/>
          <p:nvPr/>
        </p:nvSpPr>
        <p:spPr>
          <a:xfrm>
            <a:off x="100359" y="1772816"/>
            <a:ext cx="86409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Outro exemplo em que o excesso de rivalidade é negativo, ocorre nas </a:t>
            </a:r>
            <a:r>
              <a:rPr lang="pt-BR" sz="28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finanças </a:t>
            </a:r>
            <a:r>
              <a:rPr lang="pt-BR" sz="2800" b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públicas </a:t>
            </a:r>
            <a:r>
              <a:rPr lang="pt-BR" sz="28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gaúchas</a:t>
            </a: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Elipse 5"/>
          <p:cNvSpPr/>
          <p:nvPr/>
        </p:nvSpPr>
        <p:spPr>
          <a:xfrm>
            <a:off x="3793040" y="3427948"/>
            <a:ext cx="1553112" cy="1584176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3741504" y="388495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AJUSTE FISCAL</a:t>
            </a:r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16078" y="3488566"/>
            <a:ext cx="2404864" cy="1292662"/>
          </a:xfrm>
          <a:prstGeom prst="rect">
            <a:avLst/>
          </a:prstGeom>
          <a:solidFill>
            <a:srgbClr val="B6AE7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Desgaste </a:t>
            </a:r>
          </a:p>
          <a:p>
            <a:pPr algn="ctr"/>
            <a:r>
              <a:rPr lang="pt-BR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para quem implementa</a:t>
            </a:r>
            <a:endParaRPr lang="pt-BR" sz="2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631632" y="3488566"/>
            <a:ext cx="2404864" cy="1292662"/>
          </a:xfrm>
          <a:prstGeom prst="rect">
            <a:avLst/>
          </a:prstGeom>
          <a:solidFill>
            <a:srgbClr val="B6AE7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Benefícios para quem usufrui</a:t>
            </a:r>
            <a:endParaRPr lang="pt-BR" sz="2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38338" y="5236656"/>
            <a:ext cx="83529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Como as eleições </a:t>
            </a:r>
            <a:r>
              <a:rPr lang="pt-BR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no RS são </a:t>
            </a:r>
            <a:r>
              <a:rPr lang="pt-BR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sempre muito disputadas, nenhum governo tem o estímulo necessário </a:t>
            </a:r>
            <a:endParaRPr lang="pt-BR" sz="24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pt-BR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arcar com os custos políticos do ajuste fiscal.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41250546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Problema Político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ector reto 3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CaixaDeTexto 4"/>
          <p:cNvSpPr txBox="1"/>
          <p:nvPr/>
        </p:nvSpPr>
        <p:spPr>
          <a:xfrm>
            <a:off x="-774848" y="4073463"/>
            <a:ext cx="10657184" cy="193899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Precisamos tornar o ajuste fiscal um </a:t>
            </a:r>
          </a:p>
          <a:p>
            <a:pPr algn="ctr">
              <a:spcAft>
                <a:spcPts val="1200"/>
              </a:spcAft>
            </a:pPr>
            <a:r>
              <a:rPr lang="pt-BR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valor suprapartidário</a:t>
            </a:r>
            <a:r>
              <a:rPr lang="pt-BR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>
              <a:spcAft>
                <a:spcPts val="1200"/>
              </a:spcAft>
            </a:pPr>
            <a:r>
              <a:rPr lang="pt-BR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como ocorreu com a inflação em nível nacional</a:t>
            </a:r>
            <a:r>
              <a:rPr lang="pt-BR" sz="36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36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00359" y="1772816"/>
            <a:ext cx="864096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Em função do falho pacto federativo brasileiro, todos os estados têm problemas fiscais</a:t>
            </a: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ts val="1200"/>
              </a:spcAft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Entretanto,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estados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com menos rivalidade política promoveram o ajuste das contas públicas (MG, BA, SP e ES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10809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rafaelsouzarosa1.xpg.uol.com.br/bandeir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5855285" cy="4392488"/>
          </a:xfrm>
          <a:prstGeom prst="rect">
            <a:avLst/>
          </a:prstGeom>
          <a:noFill/>
        </p:spPr>
      </p:pic>
      <p:sp>
        <p:nvSpPr>
          <p:cNvPr id="4" name="CaixaDeTexto 3"/>
          <p:cNvSpPr txBox="1"/>
          <p:nvPr/>
        </p:nvSpPr>
        <p:spPr>
          <a:xfrm>
            <a:off x="2051720" y="5190291"/>
            <a:ext cx="68480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500" dirty="0" smtClean="0">
                <a:latin typeface="Arial" pitchFamily="34" charset="0"/>
                <a:cs typeface="Arial" pitchFamily="34" charset="0"/>
              </a:rPr>
              <a:t>Sim. </a:t>
            </a:r>
          </a:p>
          <a:p>
            <a:pPr algn="r"/>
            <a:r>
              <a:rPr lang="pt-BR" sz="3500" dirty="0" smtClean="0">
                <a:latin typeface="Arial" pitchFamily="34" charset="0"/>
                <a:cs typeface="Arial" pitchFamily="34" charset="0"/>
              </a:rPr>
              <a:t>Mas precisamos fazer mudanças.</a:t>
            </a:r>
            <a:endParaRPr lang="pt-BR" sz="3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751512" y="1484784"/>
            <a:ext cx="439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 smtClean="0"/>
              <a:t>O RIO GRANDE TEM SAÍDA?</a:t>
            </a:r>
            <a:endParaRPr lang="pt-BR" sz="4000" u="sng" dirty="0"/>
          </a:p>
        </p:txBody>
      </p:sp>
    </p:spTree>
    <p:extLst>
      <p:ext uri="{BB962C8B-B14F-4D97-AF65-F5344CB8AC3E}">
        <p14:creationId xmlns="" xmlns:p14="http://schemas.microsoft.com/office/powerpoint/2010/main" val="27136432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3"/>
          <p:cNvSpPr txBox="1">
            <a:spLocks noChangeArrowheads="1"/>
          </p:cNvSpPr>
          <p:nvPr/>
        </p:nvSpPr>
        <p:spPr bwMode="auto">
          <a:xfrm>
            <a:off x="-26239" y="1739913"/>
            <a:ext cx="90262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APRIMORAMENTO DA REFORMA PREVIDENCIÁRIA</a:t>
            </a:r>
            <a:endParaRPr lang="pt-BR" sz="2400" dirty="0">
              <a:solidFill>
                <a:srgbClr val="7B73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16686" y="2420888"/>
            <a:ext cx="8892480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2400"/>
              </a:spcAft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 reforma realizada pelo Governador Tarso foi um avanço na política previdenciária do Estado, mas não criou um teto previdenciário.</a:t>
            </a:r>
          </a:p>
          <a:p>
            <a:pPr>
              <a:spcAft>
                <a:spcPts val="600"/>
              </a:spcAft>
            </a:pPr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 ideal seria implementar uma </a:t>
            </a:r>
          </a:p>
          <a:p>
            <a:pPr algn="ctr">
              <a:spcAft>
                <a:spcPts val="600"/>
              </a:spcAft>
            </a:pPr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Reforma Previdenciária Similar à </a:t>
            </a:r>
          </a:p>
          <a:p>
            <a:pPr algn="ctr">
              <a:spcAft>
                <a:spcPts val="600"/>
              </a:spcAft>
            </a:pPr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 Governo Federal </a:t>
            </a:r>
          </a:p>
          <a:p>
            <a:pPr algn="ctr">
              <a:spcAft>
                <a:spcPts val="600"/>
              </a:spcAft>
            </a:pPr>
            <a:endParaRPr lang="pt-BR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(com teto similar com o do INSS e fundo de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previdência complementar) ou, simplesmente, uma adesão ao FUNPRESP. </a:t>
            </a:r>
          </a:p>
          <a:p>
            <a:pPr algn="just">
              <a:spcAft>
                <a:spcPts val="2400"/>
              </a:spcAft>
            </a:pPr>
            <a:endParaRPr lang="pt-BR" sz="2000" dirty="0" smtClean="0"/>
          </a:p>
          <a:p>
            <a:r>
              <a:rPr lang="pt-BR" sz="2000" dirty="0" smtClean="0"/>
              <a:t>  </a:t>
            </a:r>
            <a:endParaRPr lang="pt-BR" sz="20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Propostas de Ações Governamentais  1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327524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62060" y="2492896"/>
            <a:ext cx="873792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Adequação do Plano de Carreira do Servidor Público Estadual ao do Servidor Público Federal: </a:t>
            </a:r>
          </a:p>
          <a:p>
            <a:endParaRPr lang="pt-BR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3900" indent="8096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Fim da licença-prêmio</a:t>
            </a:r>
          </a:p>
          <a:p>
            <a:pPr marL="723900" indent="8096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Fim dos </a:t>
            </a:r>
            <a:r>
              <a:rPr lang="pt-BR" sz="2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anuênios</a:t>
            </a:r>
            <a:r>
              <a:rPr lang="pt-BR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e quinquênios</a:t>
            </a:r>
          </a:p>
          <a:p>
            <a:pPr marL="723900" indent="80963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22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Fim das incorporações de gratificações por função</a:t>
            </a:r>
          </a:p>
          <a:p>
            <a:endParaRPr lang="pt-B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3"/>
          <p:cNvSpPr txBox="1">
            <a:spLocks noChangeArrowheads="1"/>
          </p:cNvSpPr>
          <p:nvPr/>
        </p:nvSpPr>
        <p:spPr bwMode="auto">
          <a:xfrm>
            <a:off x="-26239" y="1739913"/>
            <a:ext cx="90262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HUMANOS – PLANO DE CARREIRA</a:t>
            </a:r>
            <a:endParaRPr lang="pt-BR" sz="2400" dirty="0">
              <a:solidFill>
                <a:srgbClr val="7B73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Propostas de Ações Governamentais  2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Conector reto 7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538629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3"/>
          <p:cNvSpPr txBox="1">
            <a:spLocks noChangeArrowheads="1"/>
          </p:cNvSpPr>
          <p:nvPr/>
        </p:nvSpPr>
        <p:spPr bwMode="auto">
          <a:xfrm>
            <a:off x="-26239" y="1739913"/>
            <a:ext cx="902622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HUMANOS – PLANO DE CARREIRA</a:t>
            </a:r>
          </a:p>
          <a:p>
            <a:pPr algn="ctr"/>
            <a:r>
              <a:rPr lang="pt-BR" sz="24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(não acumular novos passivos trabalhistas)</a:t>
            </a:r>
            <a:endParaRPr lang="pt-BR" sz="2400" dirty="0">
              <a:solidFill>
                <a:srgbClr val="7B73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Propostas de Ações Governamentais  3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Conector reto 7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852936"/>
            <a:ext cx="3150354" cy="3150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170564" y="2729666"/>
            <a:ext cx="4885361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2400"/>
              </a:spcAft>
            </a:pP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Alterar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o plano de carreira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dos professores para eliminar o passivo que está sendo criado pelo não cumprimento do piso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nacional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ts val="2400"/>
              </a:spcAft>
            </a:pPr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Na reformulação do plano de carreira, as vantagens precisam ser incorporadas ao salário básico para compor o piso, sem elevar os gastos com a folha dos professores.</a:t>
            </a:r>
          </a:p>
        </p:txBody>
      </p:sp>
    </p:spTree>
    <p:extLst>
      <p:ext uri="{BB962C8B-B14F-4D97-AF65-F5344CB8AC3E}">
        <p14:creationId xmlns="" xmlns:p14="http://schemas.microsoft.com/office/powerpoint/2010/main" val="1862595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34716" y="2780928"/>
            <a:ext cx="843805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2400"/>
              </a:spcAft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Privatização/extinção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empresas públicas,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tais como a EGR, a </a:t>
            </a:r>
            <a:r>
              <a:rPr lang="pt-BR" sz="2200" dirty="0" err="1">
                <a:latin typeface="Arial" panose="020B0604020202020204" pitchFamily="34" charset="0"/>
                <a:cs typeface="Arial" panose="020B0604020202020204" pitchFamily="34" charset="0"/>
              </a:rPr>
              <a:t>Cesa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, a UERGS, </a:t>
            </a:r>
            <a:r>
              <a:rPr lang="pt-BR" sz="2200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, com redução do número de contratados pela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CLT.</a:t>
            </a:r>
          </a:p>
          <a:p>
            <a:pPr algn="just">
              <a:spcAft>
                <a:spcPts val="2400"/>
              </a:spcAft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Transformação de organismos,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como a Fase, em Organização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Social. </a:t>
            </a:r>
          </a:p>
          <a:p>
            <a:pPr algn="r"/>
            <a:r>
              <a:rPr lang="pt-BR" sz="2000" b="1" i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novo hospital da Restinga é um bom exemplo nesse sentido. </a:t>
            </a:r>
          </a:p>
          <a:p>
            <a:pPr algn="r"/>
            <a:r>
              <a:rPr lang="pt-BR" sz="2000" b="1" i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 provisão pública de recursos financeiros e produção privada do serviço de saúde.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Propostas de Ações Governamentais  4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Conector reto 7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CaixaDeTexto 3"/>
          <p:cNvSpPr txBox="1">
            <a:spLocks noChangeArrowheads="1"/>
          </p:cNvSpPr>
          <p:nvPr/>
        </p:nvSpPr>
        <p:spPr bwMode="auto">
          <a:xfrm>
            <a:off x="-26239" y="1739913"/>
            <a:ext cx="90262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PRIVATIZAÇÃO/ EXTINÇÃO/ ORGANIZAÇÕES SOCIAIS</a:t>
            </a:r>
            <a:endParaRPr lang="pt-BR" sz="2400" dirty="0">
              <a:solidFill>
                <a:srgbClr val="7B73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07972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7735" y="2852936"/>
            <a:ext cx="889248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2400"/>
              </a:spcAft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Adiar/Reduzir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, por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lei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reajustes salariais concedidos pelo governo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anterior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(não se pode deixar que se criem novos passivos como o da Lei Britto)</a:t>
            </a:r>
          </a:p>
          <a:p>
            <a:pPr algn="ctr"/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Estabelecer um </a:t>
            </a: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limite para o crescimento </a:t>
            </a:r>
          </a:p>
          <a:p>
            <a:pPr algn="ctr"/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 folha e dos gastos correntes </a:t>
            </a:r>
          </a:p>
          <a:p>
            <a:pPr algn="ctr"/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em, no máximo, 1% acima da inflação do ano anterior. 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Propostas de Ações Governamentais  5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CaixaDeTexto 3"/>
          <p:cNvSpPr txBox="1">
            <a:spLocks noChangeArrowheads="1"/>
          </p:cNvSpPr>
          <p:nvPr/>
        </p:nvSpPr>
        <p:spPr bwMode="auto">
          <a:xfrm>
            <a:off x="-26239" y="1739913"/>
            <a:ext cx="902622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RESTRIÇÃO DO CRESCIMENTO DA FOLHA DE SALÁRIOS  E DOS GASTOS CORRENTES</a:t>
            </a:r>
            <a:endParaRPr lang="pt-BR" sz="2400" dirty="0">
              <a:solidFill>
                <a:srgbClr val="7B73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07972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33264" y="2518350"/>
            <a:ext cx="864096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Reduzir o número de secretarias e de </a:t>
            </a:r>
            <a:r>
              <a:rPr lang="pt-BR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CC’s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endParaRPr lang="pt-B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2200" b="1" i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resultado financeiro pode ser pequeno, </a:t>
            </a:r>
          </a:p>
          <a:p>
            <a:pPr algn="r"/>
            <a:r>
              <a:rPr lang="pt-BR" sz="2200" b="1" i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 é importante que os políticos se mostrem dispostos a conter gastos públicos em todas as áreas, </a:t>
            </a:r>
          </a:p>
          <a:p>
            <a:pPr algn="r"/>
            <a:r>
              <a:rPr lang="pt-BR" sz="2200" b="1" i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principalmente nos cargos dos próprios políticos.</a:t>
            </a:r>
          </a:p>
          <a:p>
            <a:pPr algn="ctr">
              <a:spcBef>
                <a:spcPts val="1200"/>
              </a:spcBef>
            </a:pPr>
            <a:endParaRPr lang="pt-BR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redução de secretarias e de </a:t>
            </a:r>
            <a:r>
              <a:rPr lang="pt-BR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CC’s</a:t>
            </a:r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é uma questão de princípios.</a:t>
            </a:r>
          </a:p>
          <a:p>
            <a:pPr algn="ctr">
              <a:spcBef>
                <a:spcPts val="1200"/>
              </a:spcBef>
            </a:pPr>
            <a:r>
              <a:rPr lang="pt-B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 eficiência na gestão não está ligada ao número de secretarias.</a:t>
            </a:r>
            <a:endParaRPr lang="pt-BR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Propostas de Ações Governamentais  6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CaixaDeTexto 3"/>
          <p:cNvSpPr txBox="1">
            <a:spLocks noChangeArrowheads="1"/>
          </p:cNvSpPr>
          <p:nvPr/>
        </p:nvSpPr>
        <p:spPr bwMode="auto">
          <a:xfrm>
            <a:off x="-26239" y="1739913"/>
            <a:ext cx="90262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 EFICIÊNCIA GOVERNAMENTAL</a:t>
            </a:r>
            <a:endParaRPr lang="pt-BR" sz="2400" dirty="0">
              <a:solidFill>
                <a:srgbClr val="7B73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07972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37110" y="2420888"/>
            <a:ext cx="829952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2400"/>
              </a:spcAft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Reduzir </a:t>
            </a: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os repasses para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os Demais Poderes.</a:t>
            </a:r>
          </a:p>
          <a:p>
            <a:pPr algn="just">
              <a:spcAft>
                <a:spcPts val="2400"/>
              </a:spcAft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Os mesmos limites à expansão dos gastos públicos correntes têm de ser aplicados aos Demais Poderes.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Propostas de Ações Governamentais  7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CaixaDeTexto 3"/>
          <p:cNvSpPr txBox="1">
            <a:spLocks noChangeArrowheads="1"/>
          </p:cNvSpPr>
          <p:nvPr/>
        </p:nvSpPr>
        <p:spPr bwMode="auto">
          <a:xfrm>
            <a:off x="-26239" y="1739913"/>
            <a:ext cx="90262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SOLIDARIEDADE NO AJUSTE FISCAL</a:t>
            </a:r>
            <a:endParaRPr lang="pt-BR" sz="2400" dirty="0">
              <a:solidFill>
                <a:srgbClr val="7B73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187624" y="4581128"/>
            <a:ext cx="778999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</a:pPr>
            <a:r>
              <a:rPr lang="pt-BR" sz="2800" b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28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recursos que financiam o setor público,  têm uma fonte:  </a:t>
            </a:r>
          </a:p>
          <a:p>
            <a:pPr algn="r">
              <a:spcAft>
                <a:spcPts val="1200"/>
              </a:spcAft>
            </a:pPr>
            <a:r>
              <a:rPr lang="pt-BR" sz="3200" b="1" dirty="0" smtClean="0">
                <a:solidFill>
                  <a:srgbClr val="7B73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os tributos pagos pelos contribuintes</a:t>
            </a:r>
            <a:r>
              <a:rPr lang="pt-BR" sz="3200" b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5207972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3"/>
          <p:cNvSpPr txBox="1">
            <a:spLocks noChangeArrowheads="1"/>
          </p:cNvSpPr>
          <p:nvPr/>
        </p:nvSpPr>
        <p:spPr bwMode="auto">
          <a:xfrm>
            <a:off x="-26239" y="1739913"/>
            <a:ext cx="902622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6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GERAÇÃO DE CAIXA NO CURTO PRAZO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Propostas de Ações Governamentais  8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Conector reto 7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199663" y="2420888"/>
            <a:ext cx="472146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600" b="1" dirty="0">
                <a:latin typeface="Arial" pitchFamily="34" charset="0"/>
                <a:cs typeface="Arial" pitchFamily="34" charset="0"/>
              </a:rPr>
              <a:t>Leiloar a folha de pagamento</a:t>
            </a:r>
            <a:r>
              <a:rPr lang="pt-BR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do governo do estado e o direito de recebimento do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ICMS.</a:t>
            </a:r>
            <a:endParaRPr lang="pt-BR" sz="2200" dirty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pt-BR" sz="2000" b="1" i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crise fiscal não permite manter os privilégios do Banrisul </a:t>
            </a:r>
            <a:endParaRPr lang="pt-BR" sz="2000" b="1" i="1" dirty="0" smtClean="0">
              <a:solidFill>
                <a:srgbClr val="7B73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2000" b="1" i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nesses </a:t>
            </a:r>
            <a:r>
              <a:rPr lang="pt-BR" sz="2000" b="1" i="1" dirty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dois casos.</a:t>
            </a:r>
          </a:p>
          <a:p>
            <a:pPr algn="just">
              <a:spcAft>
                <a:spcPts val="1200"/>
              </a:spcAft>
            </a:pPr>
            <a:endParaRPr lang="pt-BR" sz="2600" b="1" dirty="0" smtClean="0">
              <a:latin typeface="Arial" pitchFamily="34" charset="0"/>
              <a:cs typeface="Arial" pitchFamily="34" charset="0"/>
            </a:endParaRPr>
          </a:p>
          <a:p>
            <a:pPr algn="just">
              <a:spcAft>
                <a:spcPts val="1200"/>
              </a:spcAft>
            </a:pPr>
            <a:r>
              <a:rPr lang="pt-BR" sz="2600" b="1" dirty="0" smtClean="0">
                <a:latin typeface="Arial" pitchFamily="34" charset="0"/>
                <a:cs typeface="Arial" pitchFamily="34" charset="0"/>
              </a:rPr>
              <a:t>Leiloar </a:t>
            </a:r>
            <a:r>
              <a:rPr lang="pt-BR" sz="2600" b="1" dirty="0">
                <a:latin typeface="Arial" pitchFamily="34" charset="0"/>
                <a:cs typeface="Arial" pitchFamily="34" charset="0"/>
              </a:rPr>
              <a:t>a cobrança dos créditos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da dívida ativa.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422084"/>
            <a:ext cx="3314636" cy="422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690256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3"/>
          <p:cNvSpPr txBox="1">
            <a:spLocks noChangeArrowheads="1"/>
          </p:cNvSpPr>
          <p:nvPr/>
        </p:nvSpPr>
        <p:spPr bwMode="auto">
          <a:xfrm>
            <a:off x="-260073" y="1772816"/>
            <a:ext cx="10009111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6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ACELERAÇÃO DO INVESTIMENTO </a:t>
            </a:r>
          </a:p>
          <a:p>
            <a:pPr algn="ctr"/>
            <a:r>
              <a:rPr lang="pt-BR" sz="26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RECURSOS PRIVADOS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Propostas de Ações Governamentais  9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Conector reto 7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179511" y="2924944"/>
            <a:ext cx="86550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600" b="1" dirty="0">
                <a:latin typeface="Arial" pitchFamily="34" charset="0"/>
                <a:cs typeface="Arial" pitchFamily="34" charset="0"/>
              </a:rPr>
              <a:t>Estabelecimento de </a:t>
            </a:r>
            <a:r>
              <a:rPr lang="pt-BR" sz="2600" b="1" dirty="0" err="1" smtClean="0">
                <a:latin typeface="Arial" pitchFamily="34" charset="0"/>
                <a:cs typeface="Arial" pitchFamily="34" charset="0"/>
              </a:rPr>
              <a:t>PPP’s</a:t>
            </a:r>
            <a:r>
              <a:rPr lang="pt-BR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e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aceleração das </a:t>
            </a:r>
            <a:r>
              <a:rPr lang="pt-BR" sz="2600" b="1" dirty="0">
                <a:latin typeface="Arial" pitchFamily="34" charset="0"/>
                <a:cs typeface="Arial" pitchFamily="34" charset="0"/>
              </a:rPr>
              <a:t>concessões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para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expandir o investimento e dinamizar o crescimento econômico do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Estado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9" y="4221088"/>
            <a:ext cx="8561690" cy="2343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116882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 que serve o Estado?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ector reto 3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107505" y="1642149"/>
            <a:ext cx="88924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 Estado tem como objetivo servir ao cidadão, através do provimento de bens e serviços públicos de qualidade.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BR" sz="2600" b="1" i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para isso que pagamos impostos</a:t>
            </a:r>
            <a:r>
              <a:rPr lang="pt-BR" sz="26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07503" y="2996952"/>
            <a:ext cx="87129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No Rio Grande do Sul, estamos cada vez mais distantes desse objetivo. </a:t>
            </a:r>
          </a:p>
          <a:p>
            <a:pPr algn="r"/>
            <a:r>
              <a:rPr lang="pt-BR" sz="2600" b="1" i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Nosso Estado está se transformando em uma máquina de pagar salários.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87016" y="5013176"/>
            <a:ext cx="871296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 contribuinte, que deveria ser o consumidor dos serviços públicos de educação, saúde e segurança, transformou-se em uma mera fonte de recursos para sustentar a máquina estatal. </a:t>
            </a:r>
          </a:p>
        </p:txBody>
      </p:sp>
    </p:spTree>
    <p:extLst>
      <p:ext uri="{BB962C8B-B14F-4D97-AF65-F5344CB8AC3E}">
        <p14:creationId xmlns="" xmlns:p14="http://schemas.microsoft.com/office/powerpoint/2010/main" val="13504935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432" y="858778"/>
            <a:ext cx="9793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 que serve o Estado?</a:t>
            </a:r>
            <a:endParaRPr lang="pt-BR" sz="3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Conector reto 3"/>
          <p:cNvCxnSpPr/>
          <p:nvPr/>
        </p:nvCxnSpPr>
        <p:spPr>
          <a:xfrm>
            <a:off x="107504" y="1340768"/>
            <a:ext cx="8892480" cy="0"/>
          </a:xfrm>
          <a:prstGeom prst="line">
            <a:avLst/>
          </a:prstGeom>
          <a:ln>
            <a:solidFill>
              <a:srgbClr val="AA801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CaixaDeTexto 4"/>
          <p:cNvSpPr txBox="1"/>
          <p:nvPr/>
        </p:nvSpPr>
        <p:spPr>
          <a:xfrm>
            <a:off x="-15986" y="1681998"/>
            <a:ext cx="92890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É importante lembrar que o ajuste fiscal </a:t>
            </a:r>
          </a:p>
          <a:p>
            <a:pPr algn="ctr"/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não pode servir como desculpa para uma </a:t>
            </a:r>
          </a:p>
          <a:p>
            <a:pPr algn="ctr"/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deterioração ainda maior dos serviços públicos.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3799" y="4480083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 que o consumidor quer é um conjunto de </a:t>
            </a:r>
            <a:r>
              <a:rPr lang="pt-BR" sz="26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serviços públicos de qualidade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pagos a partir de uma </a:t>
            </a:r>
            <a:r>
              <a:rPr lang="pt-BR" sz="2600" b="1" dirty="0" smtClean="0">
                <a:solidFill>
                  <a:srgbClr val="7B73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 tributária razoável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122716" y="3902858"/>
            <a:ext cx="3284976" cy="461665"/>
          </a:xfrm>
          <a:prstGeom prst="rect">
            <a:avLst/>
          </a:prstGeom>
          <a:solidFill>
            <a:srgbClr val="7B7345"/>
          </a:solidFill>
          <a:ln>
            <a:solidFill>
              <a:srgbClr val="7B7345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Controle de gastos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45359" y="3902858"/>
            <a:ext cx="3284976" cy="461665"/>
          </a:xfrm>
          <a:prstGeom prst="rect">
            <a:avLst/>
          </a:prstGeom>
          <a:solidFill>
            <a:srgbClr val="7B7345"/>
          </a:solidFill>
          <a:ln>
            <a:solidFill>
              <a:srgbClr val="7B7345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Melhoria de gestão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38231" y="3357572"/>
            <a:ext cx="91395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pt-BR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Temos de combinar:</a:t>
            </a:r>
          </a:p>
        </p:txBody>
      </p:sp>
      <p:sp>
        <p:nvSpPr>
          <p:cNvPr id="12" name="Mais 11"/>
          <p:cNvSpPr/>
          <p:nvPr/>
        </p:nvSpPr>
        <p:spPr>
          <a:xfrm>
            <a:off x="4179736" y="3846873"/>
            <a:ext cx="689016" cy="661666"/>
          </a:xfrm>
          <a:prstGeom prst="mathPlus">
            <a:avLst/>
          </a:prstGeom>
          <a:solidFill>
            <a:srgbClr val="7B7345"/>
          </a:solidFill>
          <a:ln>
            <a:solidFill>
              <a:srgbClr val="7B7345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5537030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2656" y="-171399"/>
            <a:ext cx="14059974" cy="70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-612576" y="1124744"/>
            <a:ext cx="51591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28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Estado não cria dinheiro, </a:t>
            </a:r>
          </a:p>
          <a:p>
            <a:pPr algn="r"/>
            <a:r>
              <a:rPr lang="pt-BR" sz="28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forma que não há </a:t>
            </a:r>
            <a:r>
              <a:rPr lang="pt-BR" sz="32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“dinheiro público</a:t>
            </a:r>
            <a:r>
              <a:rPr lang="pt-BR" sz="32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pt-BR" sz="28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r"/>
            <a:r>
              <a:rPr lang="pt-BR" sz="28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 </a:t>
            </a:r>
            <a:r>
              <a:rPr lang="pt-BR" sz="28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apenas </a:t>
            </a:r>
            <a:r>
              <a:rPr lang="pt-BR" sz="28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pt-BR" sz="32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dinheiro </a:t>
            </a:r>
            <a:r>
              <a:rPr lang="pt-BR" sz="32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t-BR" sz="32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contribuinte”</a:t>
            </a:r>
            <a:r>
              <a:rPr lang="pt-BR" sz="28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BR" sz="28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-337282" y="3556179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i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Margaret Thatcher</a:t>
            </a:r>
            <a:endParaRPr lang="pt-BR" i="1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53277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187624" y="6093296"/>
            <a:ext cx="64807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Porto Alegre, Julho de 2015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691680" y="2276872"/>
            <a:ext cx="5688632" cy="864096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lnSpc>
                <a:spcPct val="114000"/>
              </a:lnSpc>
              <a:spcAft>
                <a:spcPts val="0"/>
              </a:spcAft>
              <a:defRPr/>
            </a:pPr>
            <a:r>
              <a:rPr lang="pt-BR" sz="4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+mj-ea"/>
                <a:cs typeface="Arial" pitchFamily="34" charset="0"/>
              </a:rPr>
              <a:t>OBRIGADO!</a:t>
            </a:r>
            <a:endParaRPr lang="pt-BR" sz="45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CaixaDeTexto 9"/>
          <p:cNvSpPr txBox="1">
            <a:spLocks noChangeArrowheads="1"/>
          </p:cNvSpPr>
          <p:nvPr/>
        </p:nvSpPr>
        <p:spPr bwMode="auto">
          <a:xfrm>
            <a:off x="468313" y="4721949"/>
            <a:ext cx="7920037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2000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Luiz Carlos </a:t>
            </a:r>
            <a:r>
              <a:rPr lang="pt-BR" sz="2000" dirty="0" err="1" smtClean="0">
                <a:latin typeface="Arial" pitchFamily="34" charset="0"/>
                <a:ea typeface="Batang" pitchFamily="18" charset="-127"/>
                <a:cs typeface="Arial" pitchFamily="34" charset="0"/>
              </a:rPr>
              <a:t>Bohn</a:t>
            </a:r>
            <a:endParaRPr lang="pt-BR" sz="2000" dirty="0">
              <a:latin typeface="Arial" pitchFamily="34" charset="0"/>
              <a:ea typeface="Batang" pitchFamily="18" charset="-127"/>
              <a:cs typeface="Arial" pitchFamily="34" charset="0"/>
            </a:endParaRPr>
          </a:p>
          <a:p>
            <a:pPr algn="ctr"/>
            <a:r>
              <a:rPr lang="pt-BR" sz="2000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Presidente do Sistema Fecomércio-RS/</a:t>
            </a:r>
            <a:r>
              <a:rPr lang="pt-BR" sz="2000" dirty="0" err="1" smtClean="0">
                <a:latin typeface="Arial" pitchFamily="34" charset="0"/>
                <a:ea typeface="Batang" pitchFamily="18" charset="-127"/>
                <a:cs typeface="Arial" pitchFamily="34" charset="0"/>
              </a:rPr>
              <a:t>Sesc</a:t>
            </a:r>
            <a:r>
              <a:rPr lang="pt-BR" sz="2000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/</a:t>
            </a:r>
            <a:r>
              <a:rPr lang="pt-BR" sz="2000" dirty="0" err="1" smtClean="0">
                <a:latin typeface="Arial" pitchFamily="34" charset="0"/>
                <a:ea typeface="Batang" pitchFamily="18" charset="-127"/>
                <a:cs typeface="Arial" pitchFamily="34" charset="0"/>
              </a:rPr>
              <a:t>Senac</a:t>
            </a:r>
            <a:endParaRPr lang="pt-BR" sz="2000" dirty="0"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35277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1180</Words>
  <Application>Microsoft Office PowerPoint</Application>
  <PresentationFormat>Apresentação na tela (4:3)</PresentationFormat>
  <Paragraphs>167</Paragraphs>
  <Slides>23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7" baseType="lpstr">
      <vt:lpstr>Arial</vt:lpstr>
      <vt:lpstr>Calibri</vt:lpstr>
      <vt:lpstr>Batang</vt:lpstr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Marcelo</dc:creator>
  <cp:lastModifiedBy>Luciana Mottola</cp:lastModifiedBy>
  <cp:revision>235</cp:revision>
  <cp:lastPrinted>2015-07-21T12:40:05Z</cp:lastPrinted>
  <dcterms:created xsi:type="dcterms:W3CDTF">2015-07-03T21:31:33Z</dcterms:created>
  <dcterms:modified xsi:type="dcterms:W3CDTF">2015-07-23T12:56:30Z</dcterms:modified>
</cp:coreProperties>
</file>